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6858000" cy="9906000" type="A4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231B"/>
    <a:srgbClr val="F55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9402" autoAdjust="0"/>
  </p:normalViewPr>
  <p:slideViewPr>
    <p:cSldViewPr snapToGrid="0" snapToObjects="1">
      <p:cViewPr>
        <p:scale>
          <a:sx n="100" d="100"/>
          <a:sy n="100" d="100"/>
        </p:scale>
        <p:origin x="-1576" y="35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1B22C-3726-6841-A627-C82A8D2F76D5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1675F-5FAF-8140-A5B2-5C11B1AB82F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605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83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18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63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3349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594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587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345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630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17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100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063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828C6-26F1-A742-A07D-3DD233EF3AA3}" type="datetimeFigureOut">
              <a:rPr lang="it-IT" smtClean="0"/>
              <a:t>15/01/16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1DB93-6ADB-704B-88CD-B5088168384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7341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baconsulting.com/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babatrendmonitor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babaconsulting.com/" TargetMode="Externa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8965185"/>
            <a:ext cx="6858000" cy="94081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/>
          </a:p>
        </p:txBody>
      </p:sp>
      <p:sp>
        <p:nvSpPr>
          <p:cNvPr id="12" name="CasellaDiTesto 11"/>
          <p:cNvSpPr txBox="1"/>
          <p:nvPr/>
        </p:nvSpPr>
        <p:spPr>
          <a:xfrm>
            <a:off x="1931569" y="8977818"/>
            <a:ext cx="2994863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endParaRPr lang="it-IT" sz="9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80000"/>
              </a:lnSpc>
            </a:pP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baba</a:t>
            </a: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srl</a:t>
            </a:r>
            <a:r>
              <a:rPr lang="it-IT" sz="9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- ricerche e scenari di mercato</a:t>
            </a:r>
          </a:p>
          <a:p>
            <a:pPr algn="ctr">
              <a:lnSpc>
                <a:spcPct val="80000"/>
              </a:lnSpc>
            </a:pPr>
            <a:r>
              <a:rPr lang="it-IT" sz="900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orso magenta, 31</a:t>
            </a:r>
          </a:p>
          <a:p>
            <a:pPr algn="ctr">
              <a:lnSpc>
                <a:spcPct val="80000"/>
              </a:lnSpc>
            </a:pP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20123 Milano </a:t>
            </a:r>
            <a:endParaRPr lang="it-IT" sz="9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80000"/>
              </a:lnSpc>
            </a:pP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tel. +39 02 83241678</a:t>
            </a:r>
          </a:p>
          <a:p>
            <a:pPr algn="ctr">
              <a:lnSpc>
                <a:spcPct val="80000"/>
              </a:lnSpc>
            </a:pP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babaconsulting.com</a:t>
            </a:r>
            <a:endParaRPr lang="it-IT" sz="9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80000"/>
              </a:lnSpc>
            </a:pP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baba@babaconsulting.com</a:t>
            </a:r>
            <a:endParaRPr lang="it-IT" sz="9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it-IT" sz="9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21683" y="940176"/>
            <a:ext cx="6193073" cy="8171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400" b="1" spc="300" dirty="0">
                <a:solidFill>
                  <a:srgbClr val="7F7F7F"/>
                </a:solidFill>
                <a:latin typeface="Century Gothic"/>
                <a:cs typeface="Century Gothic"/>
              </a:rPr>
              <a:t>TREND MONITOR® </a:t>
            </a:r>
            <a:endParaRPr lang="it-IT" sz="1400" dirty="0">
              <a:latin typeface="Century Gothic"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it-IT" sz="4000" b="1" dirty="0" smtClean="0">
                <a:solidFill>
                  <a:srgbClr val="FF6600"/>
                </a:solidFill>
                <a:latin typeface="Century Gothic"/>
                <a:cs typeface="Century Gothic"/>
              </a:rPr>
              <a:t>#SURFACE</a:t>
            </a:r>
            <a:endParaRPr lang="it-IT" sz="1400" dirty="0">
              <a:latin typeface="Century Gothic"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it-IT" sz="2000" b="1" spc="300" dirty="0">
                <a:solidFill>
                  <a:srgbClr val="FF6600"/>
                </a:solidFill>
                <a:latin typeface="Century Gothic"/>
                <a:cs typeface="Century Gothic"/>
              </a:rPr>
              <a:t>FORECAST </a:t>
            </a:r>
            <a:r>
              <a:rPr lang="it-IT" sz="2000" b="1" spc="300" dirty="0" smtClean="0">
                <a:solidFill>
                  <a:srgbClr val="FF6600"/>
                </a:solidFill>
                <a:latin typeface="Century Gothic"/>
                <a:cs typeface="Century Gothic"/>
              </a:rPr>
              <a:t>2016-2017</a:t>
            </a:r>
            <a:endParaRPr lang="it-IT" sz="1400" dirty="0">
              <a:latin typeface="Century Gothic"/>
              <a:ea typeface="ＭＳ 明朝"/>
              <a:cs typeface="Times New Roman"/>
            </a:endParaRPr>
          </a:p>
          <a:p>
            <a:pPr algn="ctr">
              <a:lnSpc>
                <a:spcPct val="50000"/>
              </a:lnSpc>
            </a:pPr>
            <a:r>
              <a:rPr lang="it-IT" sz="2000" b="1" spc="300" dirty="0" smtClean="0">
                <a:solidFill>
                  <a:srgbClr val="FF6600"/>
                </a:solidFill>
                <a:latin typeface="Century Gothic"/>
                <a:cs typeface="Century Gothic"/>
              </a:rPr>
              <a:t> </a:t>
            </a:r>
            <a:r>
              <a:rPr lang="it-IT" sz="900" b="1" spc="300" dirty="0" smtClean="0">
                <a:solidFill>
                  <a:srgbClr val="FF6600"/>
                </a:solidFill>
                <a:latin typeface="Century Gothic"/>
                <a:cs typeface="Century Gothic"/>
              </a:rPr>
              <a:t>                   </a:t>
            </a:r>
            <a:endParaRPr lang="it-IT" sz="900" b="1" spc="300" dirty="0">
              <a:solidFill>
                <a:srgbClr val="FF6600"/>
              </a:solidFill>
              <a:latin typeface="Century Gothic"/>
              <a:cs typeface="Century Gothic"/>
            </a:endParaRPr>
          </a:p>
          <a:p>
            <a:pPr lvl="0" algn="just"/>
            <a:r>
              <a:rPr lang="it-IT" sz="1100" dirty="0">
                <a:latin typeface="Century Gothic"/>
                <a:cs typeface="Century Gothic"/>
              </a:rPr>
              <a:t>Le </a:t>
            </a:r>
            <a:r>
              <a:rPr lang="it-IT" sz="1100" b="1" dirty="0">
                <a:latin typeface="Century Gothic"/>
                <a:cs typeface="Century Gothic"/>
              </a:rPr>
              <a:t>tendenze</a:t>
            </a:r>
            <a:r>
              <a:rPr lang="it-IT" sz="1100" dirty="0">
                <a:latin typeface="Century Gothic"/>
                <a:cs typeface="Century Gothic"/>
              </a:rPr>
              <a:t> </a:t>
            </a:r>
            <a:r>
              <a:rPr lang="it-IT" sz="1100" dirty="0" smtClean="0">
                <a:latin typeface="Century Gothic"/>
                <a:cs typeface="Century Gothic"/>
              </a:rPr>
              <a:t>sono, per chi opera nel mercato globale, opportunità </a:t>
            </a:r>
            <a:r>
              <a:rPr lang="it-IT" sz="1100" dirty="0">
                <a:latin typeface="Century Gothic"/>
                <a:cs typeface="Century Gothic"/>
              </a:rPr>
              <a:t>di </a:t>
            </a:r>
            <a:r>
              <a:rPr lang="it-IT" sz="1100" b="1" dirty="0">
                <a:latin typeface="Century Gothic"/>
                <a:cs typeface="Century Gothic"/>
              </a:rPr>
              <a:t>posizionamento</a:t>
            </a:r>
            <a:r>
              <a:rPr lang="it-IT" sz="1100" dirty="0">
                <a:latin typeface="Century Gothic"/>
                <a:cs typeface="Century Gothic"/>
              </a:rPr>
              <a:t> differenziale</a:t>
            </a:r>
            <a:r>
              <a:rPr lang="it-IT" sz="1100" dirty="0" smtClean="0">
                <a:latin typeface="Century Gothic"/>
                <a:cs typeface="Century Gothic"/>
              </a:rPr>
              <a:t>, drivers </a:t>
            </a:r>
            <a:r>
              <a:rPr lang="it-IT" sz="1100" dirty="0">
                <a:latin typeface="Century Gothic"/>
                <a:cs typeface="Century Gothic"/>
              </a:rPr>
              <a:t>di i</a:t>
            </a:r>
            <a:r>
              <a:rPr lang="it-IT" sz="1100" b="1" dirty="0">
                <a:latin typeface="Century Gothic"/>
                <a:cs typeface="Century Gothic"/>
              </a:rPr>
              <a:t>nnovazione</a:t>
            </a:r>
            <a:r>
              <a:rPr lang="it-IT" sz="1100" dirty="0">
                <a:latin typeface="Century Gothic"/>
                <a:cs typeface="Century Gothic"/>
              </a:rPr>
              <a:t>, raccolta di nuovi </a:t>
            </a:r>
            <a:r>
              <a:rPr lang="it-IT" sz="1100" b="1" dirty="0" err="1">
                <a:latin typeface="Century Gothic"/>
                <a:cs typeface="Century Gothic"/>
              </a:rPr>
              <a:t>insight</a:t>
            </a:r>
            <a:r>
              <a:rPr lang="it-IT" sz="1100" dirty="0">
                <a:latin typeface="Century Gothic"/>
                <a:cs typeface="Century Gothic"/>
              </a:rPr>
              <a:t> e </a:t>
            </a:r>
            <a:r>
              <a:rPr lang="it-IT" sz="1100" b="1" dirty="0">
                <a:latin typeface="Century Gothic"/>
                <a:cs typeface="Century Gothic"/>
              </a:rPr>
              <a:t>ispirazione </a:t>
            </a:r>
            <a:r>
              <a:rPr lang="it-IT" sz="1100" dirty="0">
                <a:latin typeface="Century Gothic"/>
                <a:cs typeface="Century Gothic"/>
              </a:rPr>
              <a:t>per interventi di mercato performanti. Non sono opacità, vaghezza, ambiguità.</a:t>
            </a:r>
          </a:p>
          <a:p>
            <a:pPr algn="just"/>
            <a:r>
              <a:rPr lang="it-IT" sz="1100" dirty="0">
                <a:latin typeface="Century Gothic"/>
                <a:cs typeface="Century Gothic"/>
              </a:rPr>
              <a:t> </a:t>
            </a:r>
          </a:p>
          <a:p>
            <a:pPr lvl="0" algn="just"/>
            <a:r>
              <a:rPr lang="it-IT" sz="1100" b="1" dirty="0">
                <a:latin typeface="Century Gothic"/>
                <a:cs typeface="Century Gothic"/>
              </a:rPr>
              <a:t>TREND MONITOR® </a:t>
            </a:r>
            <a:r>
              <a:rPr lang="it-IT" sz="1100" dirty="0">
                <a:latin typeface="Century Gothic"/>
                <a:cs typeface="Century Gothic"/>
              </a:rPr>
              <a:t>interviene nella </a:t>
            </a:r>
            <a:r>
              <a:rPr lang="it-IT" sz="1100" b="1" dirty="0">
                <a:latin typeface="Century Gothic"/>
                <a:cs typeface="Century Gothic"/>
              </a:rPr>
              <a:t>consulenza</a:t>
            </a:r>
            <a:r>
              <a:rPr lang="it-IT" sz="1100" dirty="0">
                <a:latin typeface="Century Gothic"/>
                <a:cs typeface="Century Gothic"/>
              </a:rPr>
              <a:t> e nella </a:t>
            </a:r>
            <a:r>
              <a:rPr lang="it-IT" sz="1100" b="1" dirty="0">
                <a:latin typeface="Century Gothic"/>
                <a:cs typeface="Century Gothic"/>
              </a:rPr>
              <a:t>ricerca di mercato</a:t>
            </a:r>
            <a:r>
              <a:rPr lang="it-IT" sz="1100" dirty="0">
                <a:latin typeface="Century Gothic"/>
                <a:cs typeface="Century Gothic"/>
              </a:rPr>
              <a:t> </a:t>
            </a:r>
            <a:r>
              <a:rPr lang="it-IT" sz="1100" dirty="0" smtClean="0">
                <a:latin typeface="Century Gothic"/>
                <a:cs typeface="Century Gothic"/>
              </a:rPr>
              <a:t>forte di </a:t>
            </a:r>
            <a:r>
              <a:rPr lang="it-IT" sz="1100" dirty="0">
                <a:latin typeface="Century Gothic"/>
                <a:cs typeface="Century Gothic"/>
              </a:rPr>
              <a:t>questa idea di tendenza, con un modello di monitoraggio quali-quantitativo unico: </a:t>
            </a:r>
            <a:r>
              <a:rPr lang="it-IT" sz="1100" dirty="0" err="1">
                <a:latin typeface="Century Gothic"/>
                <a:cs typeface="Century Gothic"/>
              </a:rPr>
              <a:t>collection</a:t>
            </a:r>
            <a:r>
              <a:rPr lang="it-IT" sz="1100" dirty="0">
                <a:latin typeface="Century Gothic"/>
                <a:cs typeface="Century Gothic"/>
              </a:rPr>
              <a:t> dei segnali, analisi e mappatura semiotica delle tendenze, identificazione dei target di </a:t>
            </a:r>
            <a:r>
              <a:rPr lang="it-IT" sz="1100" dirty="0" smtClean="0">
                <a:latin typeface="Century Gothic"/>
                <a:cs typeface="Century Gothic"/>
              </a:rPr>
              <a:t>comunicazione.</a:t>
            </a:r>
            <a:endParaRPr lang="it-IT" sz="1100" dirty="0">
              <a:latin typeface="Century Gothic"/>
              <a:cs typeface="Century Gothic"/>
            </a:endParaRPr>
          </a:p>
          <a:p>
            <a:pPr algn="just"/>
            <a:r>
              <a:rPr lang="it-IT" sz="1100" dirty="0">
                <a:latin typeface="Century Gothic"/>
                <a:cs typeface="Century Gothic"/>
              </a:rPr>
              <a:t> </a:t>
            </a:r>
          </a:p>
          <a:p>
            <a:pPr lvl="0" algn="just"/>
            <a:r>
              <a:rPr lang="it-IT" sz="1100" b="1" dirty="0">
                <a:latin typeface="Century Gothic"/>
                <a:cs typeface="Century Gothic"/>
              </a:rPr>
              <a:t>Il </a:t>
            </a:r>
            <a:r>
              <a:rPr lang="it-IT" sz="1100" b="1" dirty="0" err="1">
                <a:latin typeface="Century Gothic"/>
                <a:cs typeface="Century Gothic"/>
              </a:rPr>
              <a:t>Forecast</a:t>
            </a:r>
            <a:r>
              <a:rPr lang="it-IT" sz="1100" b="1" dirty="0">
                <a:latin typeface="Century Gothic"/>
                <a:cs typeface="Century Gothic"/>
              </a:rPr>
              <a:t> </a:t>
            </a:r>
            <a:r>
              <a:rPr lang="it-IT" sz="1100" b="1" dirty="0" smtClean="0">
                <a:latin typeface="Century Gothic"/>
                <a:cs typeface="Century Gothic"/>
              </a:rPr>
              <a:t>2016-17 – che </a:t>
            </a:r>
            <a:r>
              <a:rPr lang="it-IT" sz="1100" b="1" dirty="0">
                <a:latin typeface="Century Gothic"/>
                <a:cs typeface="Century Gothic"/>
              </a:rPr>
              <a:t>verrà presentato c/o baba a Milano il </a:t>
            </a:r>
            <a:r>
              <a:rPr lang="it-IT" sz="1100" b="1" dirty="0" smtClean="0">
                <a:latin typeface="Century Gothic"/>
                <a:cs typeface="Century Gothic"/>
              </a:rPr>
              <a:t>28 gennaio 2016, alle 17- </a:t>
            </a:r>
            <a:r>
              <a:rPr lang="it-IT" sz="1100" b="1" dirty="0">
                <a:latin typeface="Century Gothic"/>
                <a:cs typeface="Century Gothic"/>
              </a:rPr>
              <a:t>focalizza il </a:t>
            </a:r>
            <a:r>
              <a:rPr lang="it-IT" sz="1100" b="1" dirty="0" err="1">
                <a:latin typeface="Century Gothic"/>
                <a:cs typeface="Century Gothic"/>
              </a:rPr>
              <a:t>concept</a:t>
            </a:r>
            <a:r>
              <a:rPr lang="it-IT" sz="1100" b="1" dirty="0">
                <a:latin typeface="Century Gothic"/>
                <a:cs typeface="Century Gothic"/>
              </a:rPr>
              <a:t> </a:t>
            </a:r>
            <a:r>
              <a:rPr lang="it-IT" sz="1100" b="1" dirty="0" smtClean="0">
                <a:latin typeface="Century Gothic"/>
                <a:cs typeface="Century Gothic"/>
              </a:rPr>
              <a:t>#SURFACE</a:t>
            </a:r>
            <a:r>
              <a:rPr lang="it-IT" sz="1100" dirty="0" smtClean="0">
                <a:latin typeface="Century Gothic"/>
                <a:cs typeface="Century Gothic"/>
              </a:rPr>
              <a:t> come il </a:t>
            </a:r>
            <a:r>
              <a:rPr lang="it-IT" sz="1100" dirty="0">
                <a:latin typeface="Century Gothic"/>
                <a:cs typeface="Century Gothic"/>
              </a:rPr>
              <a:t>campo </a:t>
            </a:r>
            <a:r>
              <a:rPr lang="it-IT" sz="1100" dirty="0" smtClean="0">
                <a:latin typeface="Century Gothic"/>
                <a:cs typeface="Century Gothic"/>
              </a:rPr>
              <a:t>semantico ultimo </a:t>
            </a:r>
            <a:r>
              <a:rPr lang="it-IT" sz="1100" dirty="0">
                <a:latin typeface="Century Gothic"/>
                <a:cs typeface="Century Gothic"/>
              </a:rPr>
              <a:t>esito del </a:t>
            </a:r>
            <a:r>
              <a:rPr lang="it-IT" sz="1100" dirty="0" err="1">
                <a:latin typeface="Century Gothic"/>
                <a:cs typeface="Century Gothic"/>
              </a:rPr>
              <a:t>tracking</a:t>
            </a:r>
            <a:r>
              <a:rPr lang="it-IT" sz="1100" dirty="0">
                <a:latin typeface="Century Gothic"/>
                <a:cs typeface="Century Gothic"/>
              </a:rPr>
              <a:t> continuativo e cross-</a:t>
            </a:r>
            <a:r>
              <a:rPr lang="it-IT" sz="1100" dirty="0" err="1">
                <a:latin typeface="Century Gothic"/>
                <a:cs typeface="Century Gothic"/>
              </a:rPr>
              <a:t>category</a:t>
            </a:r>
            <a:r>
              <a:rPr lang="it-IT" sz="1100" dirty="0">
                <a:latin typeface="Century Gothic"/>
                <a:cs typeface="Century Gothic"/>
              </a:rPr>
              <a:t> del mercato globale. Sarà introdotto </a:t>
            </a:r>
            <a:r>
              <a:rPr lang="it-IT" sz="1100" dirty="0" smtClean="0">
                <a:latin typeface="Century Gothic"/>
                <a:cs typeface="Century Gothic"/>
              </a:rPr>
              <a:t>nella quindicesima </a:t>
            </a:r>
            <a:r>
              <a:rPr lang="it-IT" sz="1100" dirty="0">
                <a:latin typeface="Century Gothic"/>
                <a:cs typeface="Century Gothic"/>
              </a:rPr>
              <a:t>edizione </a:t>
            </a:r>
            <a:r>
              <a:rPr lang="it-IT" sz="1100" dirty="0" smtClean="0">
                <a:latin typeface="Century Gothic"/>
                <a:cs typeface="Century Gothic"/>
              </a:rPr>
              <a:t>di TM</a:t>
            </a:r>
            <a:r>
              <a:rPr lang="it-IT" sz="1100" b="1" dirty="0">
                <a:latin typeface="Century Gothic"/>
                <a:cs typeface="Century Gothic"/>
              </a:rPr>
              <a:t>®</a:t>
            </a:r>
            <a:r>
              <a:rPr lang="it-IT" sz="1100" dirty="0">
                <a:latin typeface="Century Gothic"/>
                <a:cs typeface="Century Gothic"/>
              </a:rPr>
              <a:t> dal presidente di baba </a:t>
            </a:r>
            <a:r>
              <a:rPr lang="it-IT" sz="1100" b="1" dirty="0">
                <a:latin typeface="Century Gothic"/>
                <a:cs typeface="Century Gothic"/>
              </a:rPr>
              <a:t>Giulia Ceriani, </a:t>
            </a:r>
            <a:r>
              <a:rPr lang="it-IT" sz="1100" dirty="0">
                <a:latin typeface="Century Gothic"/>
                <a:cs typeface="Century Gothic"/>
              </a:rPr>
              <a:t>che interverrà con un’analisi dei </a:t>
            </a:r>
            <a:r>
              <a:rPr lang="it-IT" sz="1100" dirty="0" err="1">
                <a:latin typeface="Century Gothic"/>
                <a:cs typeface="Century Gothic"/>
              </a:rPr>
              <a:t>turning</a:t>
            </a:r>
            <a:r>
              <a:rPr lang="it-IT" sz="1100" dirty="0">
                <a:latin typeface="Century Gothic"/>
                <a:cs typeface="Century Gothic"/>
              </a:rPr>
              <a:t> </a:t>
            </a:r>
            <a:r>
              <a:rPr lang="it-IT" sz="1100" dirty="0" err="1">
                <a:latin typeface="Century Gothic"/>
                <a:cs typeface="Century Gothic"/>
              </a:rPr>
              <a:t>points</a:t>
            </a:r>
            <a:r>
              <a:rPr lang="it-IT" sz="1100" dirty="0">
                <a:latin typeface="Century Gothic"/>
                <a:cs typeface="Century Gothic"/>
              </a:rPr>
              <a:t> del contesto evolutivo, per presentare poi la mappatura delle </a:t>
            </a:r>
            <a:r>
              <a:rPr lang="it-IT" sz="1100" dirty="0" err="1">
                <a:latin typeface="Century Gothic"/>
                <a:cs typeface="Century Gothic"/>
              </a:rPr>
              <a:t>macrotendenze</a:t>
            </a:r>
            <a:r>
              <a:rPr lang="it-IT" sz="1100" dirty="0">
                <a:latin typeface="Century Gothic"/>
                <a:cs typeface="Century Gothic"/>
              </a:rPr>
              <a:t> internazionali, le </a:t>
            </a:r>
            <a:r>
              <a:rPr lang="it-IT" sz="1100" dirty="0" err="1">
                <a:latin typeface="Century Gothic"/>
                <a:cs typeface="Century Gothic"/>
              </a:rPr>
              <a:t>issues</a:t>
            </a:r>
            <a:r>
              <a:rPr lang="it-IT" sz="1100" dirty="0">
                <a:latin typeface="Century Gothic"/>
                <a:cs typeface="Century Gothic"/>
              </a:rPr>
              <a:t> cruciali sottese ai </a:t>
            </a:r>
            <a:r>
              <a:rPr lang="it-IT" sz="1100" dirty="0" err="1">
                <a:latin typeface="Century Gothic"/>
                <a:cs typeface="Century Gothic"/>
              </a:rPr>
              <a:t>main</a:t>
            </a:r>
            <a:r>
              <a:rPr lang="it-IT" sz="1100" dirty="0">
                <a:latin typeface="Century Gothic"/>
                <a:cs typeface="Century Gothic"/>
              </a:rPr>
              <a:t> trends, la definizione dei target avanzati. </a:t>
            </a:r>
          </a:p>
          <a:p>
            <a:pPr algn="just"/>
            <a:r>
              <a:rPr lang="it-IT" sz="1100" dirty="0">
                <a:latin typeface="Century Gothic"/>
                <a:cs typeface="Century Gothic"/>
              </a:rPr>
              <a:t> </a:t>
            </a:r>
          </a:p>
          <a:p>
            <a:pPr lvl="0" algn="just"/>
            <a:r>
              <a:rPr lang="it-IT" sz="1100" dirty="0">
                <a:latin typeface="Century Gothic"/>
                <a:cs typeface="Century Gothic"/>
              </a:rPr>
              <a:t>La </a:t>
            </a:r>
            <a:r>
              <a:rPr lang="it-IT" sz="1100" b="1" dirty="0">
                <a:latin typeface="Century Gothic"/>
                <a:cs typeface="Century Gothic"/>
              </a:rPr>
              <a:t>valenza strategica</a:t>
            </a:r>
            <a:r>
              <a:rPr lang="it-IT" sz="1100" dirty="0">
                <a:latin typeface="Century Gothic"/>
                <a:cs typeface="Century Gothic"/>
              </a:rPr>
              <a:t> dell’analisi delle tendenze effettuata in baba consente di individuare in anticipo e in modo </a:t>
            </a:r>
            <a:r>
              <a:rPr lang="it-IT" sz="1100" b="1" dirty="0">
                <a:latin typeface="Century Gothic"/>
                <a:cs typeface="Century Gothic"/>
              </a:rPr>
              <a:t>immediatamente </a:t>
            </a:r>
            <a:r>
              <a:rPr lang="it-IT" sz="1100" b="1" dirty="0" err="1" smtClean="0">
                <a:latin typeface="Century Gothic"/>
                <a:cs typeface="Century Gothic"/>
              </a:rPr>
              <a:t>actionable</a:t>
            </a:r>
            <a:r>
              <a:rPr lang="it-IT" sz="1100" dirty="0">
                <a:latin typeface="Century Gothic"/>
                <a:cs typeface="Century Gothic"/>
              </a:rPr>
              <a:t>,</a:t>
            </a:r>
            <a:r>
              <a:rPr lang="it-IT" sz="1100" b="1" dirty="0" smtClean="0">
                <a:latin typeface="Century Gothic"/>
                <a:cs typeface="Century Gothic"/>
              </a:rPr>
              <a:t> all’interfaccia con le diverse tipologie di ricerca ad hoc,</a:t>
            </a:r>
            <a:r>
              <a:rPr lang="it-IT" sz="1100" dirty="0" smtClean="0">
                <a:latin typeface="Century Gothic"/>
                <a:cs typeface="Century Gothic"/>
              </a:rPr>
              <a:t> concetti </a:t>
            </a:r>
            <a:r>
              <a:rPr lang="it-IT" sz="1100" dirty="0">
                <a:latin typeface="Century Gothic"/>
                <a:cs typeface="Century Gothic"/>
              </a:rPr>
              <a:t>di prodotto e di comunicazione, così come target emergenti, e di guidare un brand nella costruzione, nella ridefinizione, nell’aggiornamento imprescindibile della propria </a:t>
            </a:r>
            <a:r>
              <a:rPr lang="it-IT" sz="1100" dirty="0" smtClean="0">
                <a:latin typeface="Century Gothic"/>
                <a:cs typeface="Century Gothic"/>
              </a:rPr>
              <a:t>identità.</a:t>
            </a:r>
          </a:p>
          <a:p>
            <a:pPr lvl="0" algn="just"/>
            <a:endParaRPr lang="it-IT" sz="1100" dirty="0">
              <a:latin typeface="Century Gothic"/>
              <a:cs typeface="Century Gothic"/>
            </a:endParaRPr>
          </a:p>
          <a:p>
            <a:pPr algn="just"/>
            <a:r>
              <a:rPr lang="it-IT" sz="1100" dirty="0">
                <a:latin typeface="Century Gothic"/>
                <a:cs typeface="Century Gothic"/>
              </a:rPr>
              <a:t>Trend Monitor</a:t>
            </a:r>
            <a:r>
              <a:rPr lang="it-IT" sz="1100" b="1" dirty="0">
                <a:latin typeface="Century Gothic"/>
                <a:cs typeface="Century Gothic"/>
              </a:rPr>
              <a:t>®</a:t>
            </a:r>
            <a:r>
              <a:rPr lang="it-IT" sz="1100" dirty="0">
                <a:latin typeface="Century Gothic"/>
                <a:cs typeface="Century Gothic"/>
              </a:rPr>
              <a:t> procede attraverso un approccio cross-</a:t>
            </a:r>
            <a:r>
              <a:rPr lang="it-IT" sz="1100" dirty="0" err="1">
                <a:latin typeface="Century Gothic"/>
                <a:cs typeface="Century Gothic"/>
              </a:rPr>
              <a:t>method</a:t>
            </a:r>
            <a:r>
              <a:rPr lang="it-IT" sz="1100" dirty="0">
                <a:latin typeface="Century Gothic"/>
                <a:cs typeface="Century Gothic"/>
              </a:rPr>
              <a:t>: osservazione </a:t>
            </a:r>
            <a:r>
              <a:rPr lang="it-IT" sz="1100" b="1" dirty="0">
                <a:latin typeface="Century Gothic"/>
                <a:cs typeface="Century Gothic"/>
              </a:rPr>
              <a:t>continuativa e internazionale</a:t>
            </a:r>
            <a:r>
              <a:rPr lang="it-IT" sz="1100" dirty="0">
                <a:latin typeface="Century Gothic"/>
                <a:cs typeface="Century Gothic"/>
              </a:rPr>
              <a:t> dei segnali di tendenza effettuata monitorando </a:t>
            </a:r>
            <a:r>
              <a:rPr lang="it-IT" sz="1100" b="1" dirty="0">
                <a:latin typeface="Century Gothic"/>
                <a:cs typeface="Century Gothic"/>
              </a:rPr>
              <a:t>12 paesi</a:t>
            </a:r>
            <a:r>
              <a:rPr lang="it-IT" sz="1100" dirty="0">
                <a:latin typeface="Century Gothic"/>
                <a:cs typeface="Century Gothic"/>
              </a:rPr>
              <a:t> “focolaio” (Italia, Francia, UK, Germania, Spagna, Turchia, Brasile, USA, Giappone, India, Cina, Russia</a:t>
            </a:r>
            <a:r>
              <a:rPr lang="it-IT" sz="1100" dirty="0" smtClean="0">
                <a:latin typeface="Century Gothic"/>
                <a:cs typeface="Century Gothic"/>
              </a:rPr>
              <a:t>) + </a:t>
            </a:r>
            <a:r>
              <a:rPr lang="it-IT" sz="1100" b="1" dirty="0">
                <a:latin typeface="Century Gothic"/>
                <a:cs typeface="Century Gothic"/>
              </a:rPr>
              <a:t>analisi semiotica</a:t>
            </a:r>
            <a:r>
              <a:rPr lang="it-IT" sz="1100" dirty="0">
                <a:latin typeface="Century Gothic"/>
                <a:cs typeface="Century Gothic"/>
              </a:rPr>
              <a:t> degli </a:t>
            </a:r>
            <a:r>
              <a:rPr lang="it-IT" sz="1100" dirty="0" smtClean="0">
                <a:latin typeface="Century Gothic"/>
                <a:cs typeface="Century Gothic"/>
              </a:rPr>
              <a:t>stessi. Lo studio </a:t>
            </a:r>
            <a:r>
              <a:rPr lang="it-IT" sz="1100" dirty="0">
                <a:latin typeface="Century Gothic"/>
                <a:cs typeface="Century Gothic"/>
              </a:rPr>
              <a:t>si concentra su </a:t>
            </a:r>
            <a:r>
              <a:rPr lang="it-IT" sz="1100" b="1" dirty="0">
                <a:latin typeface="Century Gothic"/>
                <a:cs typeface="Century Gothic"/>
              </a:rPr>
              <a:t>9 </a:t>
            </a:r>
            <a:r>
              <a:rPr lang="it-IT" sz="1100" b="1" dirty="0" err="1">
                <a:latin typeface="Century Gothic"/>
                <a:cs typeface="Century Gothic"/>
              </a:rPr>
              <a:t>industries</a:t>
            </a:r>
            <a:r>
              <a:rPr lang="it-IT" sz="1100" b="1" dirty="0">
                <a:latin typeface="Century Gothic"/>
                <a:cs typeface="Century Gothic"/>
              </a:rPr>
              <a:t> </a:t>
            </a:r>
            <a:r>
              <a:rPr lang="it-IT" sz="1100" dirty="0">
                <a:latin typeface="Century Gothic"/>
                <a:cs typeface="Century Gothic"/>
              </a:rPr>
              <a:t>(</a:t>
            </a:r>
            <a:r>
              <a:rPr lang="it-IT" sz="1100" dirty="0" err="1">
                <a:latin typeface="Century Gothic"/>
                <a:cs typeface="Century Gothic"/>
              </a:rPr>
              <a:t>food</a:t>
            </a:r>
            <a:r>
              <a:rPr lang="it-IT" sz="1100" dirty="0">
                <a:latin typeface="Century Gothic"/>
                <a:cs typeface="Century Gothic"/>
              </a:rPr>
              <a:t>, </a:t>
            </a:r>
            <a:r>
              <a:rPr lang="it-IT" sz="1100" dirty="0" err="1">
                <a:latin typeface="Century Gothic"/>
                <a:cs typeface="Century Gothic"/>
              </a:rPr>
              <a:t>beverage</a:t>
            </a:r>
            <a:r>
              <a:rPr lang="it-IT" sz="1100" dirty="0">
                <a:latin typeface="Century Gothic"/>
                <a:cs typeface="Century Gothic"/>
              </a:rPr>
              <a:t>, </a:t>
            </a:r>
            <a:r>
              <a:rPr lang="it-IT" sz="1100" dirty="0" err="1">
                <a:latin typeface="Century Gothic"/>
                <a:cs typeface="Century Gothic"/>
              </a:rPr>
              <a:t>mobility</a:t>
            </a:r>
            <a:r>
              <a:rPr lang="it-IT" sz="1100" dirty="0">
                <a:latin typeface="Century Gothic"/>
                <a:cs typeface="Century Gothic"/>
              </a:rPr>
              <a:t>, body, fashion, </a:t>
            </a:r>
            <a:r>
              <a:rPr lang="it-IT" sz="1100" dirty="0" err="1">
                <a:latin typeface="Century Gothic"/>
                <a:cs typeface="Century Gothic"/>
              </a:rPr>
              <a:t>retail</a:t>
            </a:r>
            <a:r>
              <a:rPr lang="it-IT" sz="1100" dirty="0">
                <a:latin typeface="Century Gothic"/>
                <a:cs typeface="Century Gothic"/>
              </a:rPr>
              <a:t>, hi-tech, comunicazione, home) per una definizione mirata degli obiettivi di mercato. </a:t>
            </a:r>
            <a:endParaRPr lang="it-IT" sz="1100" dirty="0" smtClean="0">
              <a:latin typeface="Century Gothic"/>
              <a:cs typeface="Century Gothic"/>
            </a:endParaRPr>
          </a:p>
          <a:p>
            <a:pPr algn="just"/>
            <a:endParaRPr lang="it-IT" sz="1100" dirty="0" smtClean="0">
              <a:latin typeface="Century Gothic"/>
              <a:cs typeface="Century Gothic"/>
            </a:endParaRPr>
          </a:p>
          <a:p>
            <a:pPr lvl="0" algn="just"/>
            <a:r>
              <a:rPr lang="it-IT" sz="1100" b="1" dirty="0">
                <a:latin typeface="Century Gothic"/>
                <a:cs typeface="Century Gothic"/>
              </a:rPr>
              <a:t>3 diversi format</a:t>
            </a:r>
            <a:r>
              <a:rPr lang="it-IT" sz="1100" dirty="0">
                <a:latin typeface="Century Gothic"/>
                <a:cs typeface="Century Gothic"/>
              </a:rPr>
              <a:t> di rapporto per consentire di acquisire il capitale di indagine secondo le singole esigenze: </a:t>
            </a:r>
            <a:r>
              <a:rPr lang="it-IT" sz="1100" b="1" dirty="0" err="1">
                <a:latin typeface="Century Gothic"/>
                <a:cs typeface="Century Gothic"/>
              </a:rPr>
              <a:t>main</a:t>
            </a:r>
            <a:r>
              <a:rPr lang="it-IT" sz="1100" b="1" dirty="0">
                <a:latin typeface="Century Gothic"/>
                <a:cs typeface="Century Gothic"/>
              </a:rPr>
              <a:t> </a:t>
            </a:r>
            <a:r>
              <a:rPr lang="it-IT" sz="1100" dirty="0">
                <a:latin typeface="Century Gothic"/>
                <a:cs typeface="Century Gothic"/>
              </a:rPr>
              <a:t>(desk + </a:t>
            </a:r>
            <a:r>
              <a:rPr lang="it-IT" sz="1100" dirty="0" err="1">
                <a:latin typeface="Century Gothic"/>
                <a:cs typeface="Century Gothic"/>
              </a:rPr>
              <a:t>field</a:t>
            </a:r>
            <a:r>
              <a:rPr lang="it-IT" sz="1100" dirty="0">
                <a:latin typeface="Century Gothic"/>
                <a:cs typeface="Century Gothic"/>
              </a:rPr>
              <a:t> 12 paesi),</a:t>
            </a:r>
            <a:r>
              <a:rPr lang="it-IT" sz="1100" b="1" dirty="0">
                <a:latin typeface="Century Gothic"/>
                <a:cs typeface="Century Gothic"/>
              </a:rPr>
              <a:t> mini </a:t>
            </a:r>
            <a:r>
              <a:rPr lang="it-IT" sz="1100" dirty="0">
                <a:latin typeface="Century Gothic"/>
                <a:cs typeface="Century Gothic"/>
              </a:rPr>
              <a:t>(desk + </a:t>
            </a:r>
            <a:r>
              <a:rPr lang="it-IT" sz="1100" dirty="0" err="1">
                <a:latin typeface="Century Gothic"/>
                <a:cs typeface="Century Gothic"/>
              </a:rPr>
              <a:t>field</a:t>
            </a:r>
            <a:r>
              <a:rPr lang="it-IT" sz="1100" dirty="0">
                <a:latin typeface="Century Gothic"/>
                <a:cs typeface="Century Gothic"/>
              </a:rPr>
              <a:t> 4 paesi)</a:t>
            </a:r>
            <a:r>
              <a:rPr lang="it-IT" sz="1100" b="1" dirty="0">
                <a:latin typeface="Century Gothic"/>
                <a:cs typeface="Century Gothic"/>
              </a:rPr>
              <a:t>, ad hoc </a:t>
            </a:r>
            <a:r>
              <a:rPr lang="it-IT" sz="1100" dirty="0">
                <a:latin typeface="Century Gothic"/>
                <a:cs typeface="Century Gothic"/>
              </a:rPr>
              <a:t>(declinazione desk + </a:t>
            </a:r>
            <a:r>
              <a:rPr lang="it-IT" sz="1100" dirty="0" err="1">
                <a:latin typeface="Century Gothic"/>
                <a:cs typeface="Century Gothic"/>
              </a:rPr>
              <a:t>field</a:t>
            </a:r>
            <a:r>
              <a:rPr lang="it-IT" sz="1100" dirty="0">
                <a:latin typeface="Century Gothic"/>
                <a:cs typeface="Century Gothic"/>
              </a:rPr>
              <a:t> </a:t>
            </a:r>
            <a:r>
              <a:rPr lang="it-IT" sz="1100" dirty="0" err="1">
                <a:latin typeface="Century Gothic"/>
                <a:cs typeface="Century Gothic"/>
              </a:rPr>
              <a:t>customizzata</a:t>
            </a:r>
            <a:r>
              <a:rPr lang="it-IT" sz="1100" dirty="0">
                <a:latin typeface="Century Gothic"/>
                <a:cs typeface="Century Gothic"/>
              </a:rPr>
              <a:t>), che includono per i clienti la fruibilità direttamente online del report interattivo (dalla pagina dedicata </a:t>
            </a:r>
            <a:r>
              <a:rPr lang="it-IT" sz="1100" u="sng" dirty="0" smtClean="0">
                <a:latin typeface="Century Gothic"/>
                <a:cs typeface="Century Gothic"/>
                <a:hlinkClick r:id="rId2"/>
              </a:rPr>
              <a:t>babatrendmonitor</a:t>
            </a:r>
            <a:r>
              <a:rPr lang="it-IT" sz="1100" dirty="0" smtClean="0">
                <a:latin typeface="Century Gothic"/>
                <a:cs typeface="Century Gothic"/>
              </a:rPr>
              <a:t>)</a:t>
            </a:r>
            <a:r>
              <a:rPr lang="it-IT" sz="1100" b="1" dirty="0" smtClean="0">
                <a:latin typeface="Century Gothic"/>
                <a:cs typeface="Century Gothic"/>
              </a:rPr>
              <a:t>,</a:t>
            </a:r>
            <a:r>
              <a:rPr lang="it-IT" sz="1100" dirty="0" smtClean="0">
                <a:latin typeface="Century Gothic"/>
                <a:cs typeface="Century Gothic"/>
              </a:rPr>
              <a:t> </a:t>
            </a:r>
            <a:r>
              <a:rPr lang="it-IT" sz="1100" dirty="0">
                <a:latin typeface="Century Gothic"/>
                <a:cs typeface="Century Gothic"/>
              </a:rPr>
              <a:t>con evidenze di ricerca a garanzia </a:t>
            </a:r>
            <a:r>
              <a:rPr lang="it-IT" sz="1100" dirty="0" smtClean="0">
                <a:latin typeface="Century Gothic"/>
                <a:cs typeface="Century Gothic"/>
              </a:rPr>
              <a:t>di una </a:t>
            </a:r>
            <a:r>
              <a:rPr lang="it-IT" sz="1100" dirty="0">
                <a:latin typeface="Century Gothic"/>
                <a:cs typeface="Century Gothic"/>
              </a:rPr>
              <a:t>lettura anche singolare dei risultati.</a:t>
            </a:r>
          </a:p>
          <a:p>
            <a:r>
              <a:rPr lang="it-IT" sz="1100" dirty="0">
                <a:latin typeface="Century Gothic"/>
                <a:cs typeface="Century Gothic"/>
              </a:rPr>
              <a:t> </a:t>
            </a:r>
          </a:p>
          <a:p>
            <a:endParaRPr lang="it-IT" sz="1200" dirty="0"/>
          </a:p>
          <a:p>
            <a:pPr lvl="0"/>
            <a:endParaRPr lang="it-IT" sz="1200" dirty="0"/>
          </a:p>
        </p:txBody>
      </p:sp>
      <p:sp>
        <p:nvSpPr>
          <p:cNvPr id="15" name="Rettangolo 14"/>
          <p:cNvSpPr/>
          <p:nvPr/>
        </p:nvSpPr>
        <p:spPr>
          <a:xfrm>
            <a:off x="0" y="0"/>
            <a:ext cx="6858000" cy="94081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/>
          </a:p>
        </p:txBody>
      </p:sp>
      <p:pic>
        <p:nvPicPr>
          <p:cNvPr id="16" name="Immagine 15" descr="baba_logo nero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1" y="54539"/>
            <a:ext cx="1372819" cy="781087"/>
          </a:xfrm>
          <a:prstGeom prst="rect">
            <a:avLst/>
          </a:prstGeom>
        </p:spPr>
      </p:pic>
      <p:sp>
        <p:nvSpPr>
          <p:cNvPr id="18" name="CasellaDiTesto 17"/>
          <p:cNvSpPr txBox="1"/>
          <p:nvPr/>
        </p:nvSpPr>
        <p:spPr>
          <a:xfrm>
            <a:off x="3418220" y="78402"/>
            <a:ext cx="34397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28 gennaio 2016, h.17:00</a:t>
            </a:r>
          </a:p>
          <a:p>
            <a:pPr algn="r"/>
            <a:r>
              <a:rPr lang="it-IT" sz="1600" dirty="0" smtClean="0">
                <a:solidFill>
                  <a:schemeClr val="bg1"/>
                </a:solidFill>
                <a:latin typeface="Century Gothic"/>
                <a:cs typeface="Century Gothic"/>
              </a:rPr>
              <a:t>c/o </a:t>
            </a:r>
            <a:r>
              <a:rPr lang="it-IT" sz="1600" dirty="0" err="1" smtClean="0">
                <a:solidFill>
                  <a:schemeClr val="bg1"/>
                </a:solidFill>
                <a:latin typeface="Century Gothic"/>
                <a:cs typeface="Century Gothic"/>
              </a:rPr>
              <a:t>baba</a:t>
            </a:r>
            <a:endParaRPr lang="it-IT" sz="1600" dirty="0" smtClean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algn="r"/>
            <a:r>
              <a:rPr lang="it-IT" sz="1600" dirty="0" smtClean="0">
                <a:solidFill>
                  <a:schemeClr val="bg1"/>
                </a:solidFill>
                <a:latin typeface="Century Gothic"/>
                <a:cs typeface="Century Gothic"/>
              </a:rPr>
              <a:t>Corso Magenta, 31 - Milano</a:t>
            </a:r>
            <a:endParaRPr lang="it-IT" sz="16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56890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8965185"/>
            <a:ext cx="6858000" cy="94081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6858000" cy="94081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/>
          </a:p>
        </p:txBody>
      </p:sp>
      <p:sp>
        <p:nvSpPr>
          <p:cNvPr id="8" name="CasellaDiTesto 7"/>
          <p:cNvSpPr txBox="1"/>
          <p:nvPr/>
        </p:nvSpPr>
        <p:spPr>
          <a:xfrm>
            <a:off x="383613" y="1167347"/>
            <a:ext cx="6090774" cy="68326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100" dirty="0" smtClean="0">
                <a:latin typeface="Century Gothic"/>
                <a:cs typeface="Century Gothic"/>
              </a:rPr>
              <a:t>Il </a:t>
            </a:r>
            <a:r>
              <a:rPr lang="it-IT" sz="1100" b="1" dirty="0" err="1" smtClean="0">
                <a:latin typeface="Century Gothic"/>
                <a:cs typeface="Century Gothic"/>
              </a:rPr>
              <a:t>Forecast</a:t>
            </a:r>
            <a:r>
              <a:rPr lang="it-IT" sz="1100" b="1" dirty="0" smtClean="0">
                <a:latin typeface="Century Gothic"/>
                <a:cs typeface="Century Gothic"/>
              </a:rPr>
              <a:t> 2016-17</a:t>
            </a:r>
            <a:r>
              <a:rPr lang="it-IT" sz="1100" dirty="0" smtClean="0">
                <a:latin typeface="Century Gothic"/>
                <a:cs typeface="Century Gothic"/>
              </a:rPr>
              <a:t> focalizza il </a:t>
            </a:r>
            <a:r>
              <a:rPr lang="it-IT" sz="1100" dirty="0" err="1" smtClean="0">
                <a:latin typeface="Century Gothic"/>
                <a:cs typeface="Century Gothic"/>
              </a:rPr>
              <a:t>concept</a:t>
            </a:r>
            <a:r>
              <a:rPr lang="it-IT" sz="1100" dirty="0" smtClean="0">
                <a:latin typeface="Century Gothic"/>
                <a:cs typeface="Century Gothic"/>
              </a:rPr>
              <a:t> </a:t>
            </a:r>
            <a:r>
              <a:rPr lang="it-IT" sz="1100" b="1" dirty="0" smtClean="0">
                <a:latin typeface="Century Gothic"/>
                <a:cs typeface="Century Gothic"/>
              </a:rPr>
              <a:t>#SURFACE come campo semantico dominate</a:t>
            </a:r>
            <a:r>
              <a:rPr lang="it-IT" sz="1100" dirty="0" smtClean="0">
                <a:latin typeface="Century Gothic"/>
                <a:cs typeface="Century Gothic"/>
              </a:rPr>
              <a:t>. Superficie, che non si esaurisce in </a:t>
            </a:r>
            <a:r>
              <a:rPr lang="it-IT" sz="1100" dirty="0">
                <a:latin typeface="Century Gothic"/>
                <a:cs typeface="Century Gothic"/>
              </a:rPr>
              <a:t>uno </a:t>
            </a:r>
            <a:r>
              <a:rPr lang="it-IT" sz="1100" dirty="0" smtClean="0">
                <a:latin typeface="Century Gothic"/>
                <a:cs typeface="Century Gothic"/>
              </a:rPr>
              <a:t>strato piano, ma si manifesta dotata di </a:t>
            </a:r>
            <a:r>
              <a:rPr lang="it-IT" sz="1100" dirty="0">
                <a:latin typeface="Century Gothic"/>
                <a:cs typeface="Century Gothic"/>
              </a:rPr>
              <a:t>una </a:t>
            </a:r>
            <a:r>
              <a:rPr lang="it-IT" sz="1100" dirty="0" smtClean="0">
                <a:latin typeface="Century Gothic"/>
                <a:cs typeface="Century Gothic"/>
              </a:rPr>
              <a:t>propria profondità significante, in cui si articolano a loro volta esterno </a:t>
            </a:r>
            <a:r>
              <a:rPr lang="it-IT" sz="1100" dirty="0">
                <a:latin typeface="Century Gothic"/>
                <a:cs typeface="Century Gothic"/>
              </a:rPr>
              <a:t>ed </a:t>
            </a:r>
            <a:r>
              <a:rPr lang="it-IT" sz="1100" dirty="0" smtClean="0">
                <a:latin typeface="Century Gothic"/>
                <a:cs typeface="Century Gothic"/>
              </a:rPr>
              <a:t>interno. I fenomeni sono colti in continua ebollizione per dare luogo a forme nuove di coesistenza. </a:t>
            </a:r>
            <a:r>
              <a:rPr lang="it-IT" sz="1100" dirty="0" smtClean="0">
                <a:latin typeface="Century Gothic" charset="0"/>
              </a:rPr>
              <a:t>Le contraddizioni vengono rinegoziate mixando idee e obiettivi diversi</a:t>
            </a:r>
            <a:r>
              <a:rPr lang="en-GB" sz="1100" dirty="0" smtClean="0">
                <a:latin typeface="Century Gothic" charset="0"/>
              </a:rPr>
              <a:t>.</a:t>
            </a:r>
          </a:p>
          <a:p>
            <a:pPr algn="just"/>
            <a:endParaRPr lang="en-GB" sz="1100" dirty="0">
              <a:latin typeface="Century Gothic" charset="0"/>
            </a:endParaRPr>
          </a:p>
          <a:p>
            <a:pPr algn="just"/>
            <a:r>
              <a:rPr lang="it-IT" sz="1100" b="1" dirty="0" smtClean="0">
                <a:latin typeface="Century Gothic"/>
                <a:cs typeface="Century Gothic"/>
              </a:rPr>
              <a:t>C'è l’emergere di ambivalenza</a:t>
            </a:r>
            <a:r>
              <a:rPr lang="it-IT" sz="1100" dirty="0" smtClean="0">
                <a:latin typeface="Century Gothic"/>
                <a:cs typeface="Century Gothic"/>
              </a:rPr>
              <a:t>, che alimenta la spinta verso la ricerca di innovazione: l’ubiquità non può essere data senza indipendenza, l’ individualità senza la collettività.</a:t>
            </a:r>
          </a:p>
          <a:p>
            <a:pPr algn="just"/>
            <a:endParaRPr lang="it-IT" sz="1100" b="1" dirty="0">
              <a:latin typeface="Century Gothic"/>
              <a:cs typeface="Century Gothic"/>
            </a:endParaRPr>
          </a:p>
          <a:p>
            <a:pPr algn="just"/>
            <a:r>
              <a:rPr lang="it-IT" sz="1100" b="1" dirty="0" smtClean="0">
                <a:latin typeface="Century Gothic"/>
                <a:cs typeface="Century Gothic"/>
              </a:rPr>
              <a:t>Mediazione no stop</a:t>
            </a:r>
            <a:r>
              <a:rPr lang="it-IT" sz="1100" dirty="0" smtClean="0">
                <a:latin typeface="Century Gothic"/>
                <a:cs typeface="Century Gothic"/>
              </a:rPr>
              <a:t>. Tra gli opposti</a:t>
            </a:r>
            <a:r>
              <a:rPr lang="it-IT" sz="1100" dirty="0">
                <a:latin typeface="Century Gothic"/>
                <a:cs typeface="Century Gothic"/>
              </a:rPr>
              <a:t> </a:t>
            </a:r>
            <a:r>
              <a:rPr lang="it-IT" sz="1100" dirty="0" smtClean="0">
                <a:latin typeface="Century Gothic"/>
                <a:cs typeface="Century Gothic"/>
              </a:rPr>
              <a:t>non c’è </a:t>
            </a:r>
            <a:r>
              <a:rPr lang="it-IT" sz="1100" dirty="0">
                <a:latin typeface="Century Gothic"/>
                <a:cs typeface="Century Gothic"/>
              </a:rPr>
              <a:t>scelta </a:t>
            </a:r>
            <a:r>
              <a:rPr lang="it-IT" sz="1100" dirty="0" smtClean="0">
                <a:latin typeface="Century Gothic"/>
                <a:cs typeface="Century Gothic"/>
              </a:rPr>
              <a:t>obbligata. Si transita dal centro e si metamorfizza verso lo scorrimento perpetuo delle differenze.</a:t>
            </a:r>
          </a:p>
          <a:p>
            <a:pPr algn="just"/>
            <a:r>
              <a:rPr lang="it-IT" sz="1000" b="1" dirty="0">
                <a:latin typeface="Century Gothic"/>
                <a:cs typeface="Century Gothic"/>
              </a:rPr>
              <a:t> </a:t>
            </a:r>
          </a:p>
          <a:p>
            <a:pPr lvl="0" algn="just">
              <a:tabLst>
                <a:tab pos="457200" algn="l"/>
              </a:tabLst>
            </a:pPr>
            <a:r>
              <a:rPr lang="it-IT" sz="1100" b="1" dirty="0">
                <a:solidFill>
                  <a:srgbClr val="000000"/>
                </a:solidFill>
                <a:latin typeface="Century Gothic"/>
                <a:cs typeface="Century Gothic"/>
              </a:rPr>
              <a:t>4 </a:t>
            </a:r>
            <a:r>
              <a:rPr lang="it-IT" sz="11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scenari </a:t>
            </a:r>
            <a:r>
              <a:rPr lang="it-IT" sz="1100" b="1" dirty="0" smtClean="0">
                <a:latin typeface="Century Gothic"/>
                <a:cs typeface="Century Gothic"/>
              </a:rPr>
              <a:t>si aprono</a:t>
            </a:r>
            <a:r>
              <a:rPr lang="it-IT" sz="1100" dirty="0" smtClean="0">
                <a:latin typeface="Century Gothic"/>
                <a:cs typeface="Century Gothic"/>
              </a:rPr>
              <a:t>: </a:t>
            </a:r>
            <a:r>
              <a:rPr lang="it-IT" sz="1100" dirty="0">
                <a:latin typeface="Century Gothic"/>
                <a:ea typeface="ＭＳ 明朝"/>
                <a:cs typeface="Century Gothic"/>
              </a:rPr>
              <a:t>aree concettuali</a:t>
            </a:r>
            <a:r>
              <a:rPr lang="it-IT" sz="1100" b="1" dirty="0">
                <a:latin typeface="Century Gothic"/>
                <a:ea typeface="ＭＳ 明朝"/>
                <a:cs typeface="Century Gothic"/>
              </a:rPr>
              <a:t> </a:t>
            </a:r>
            <a:r>
              <a:rPr lang="it-IT" sz="1100" dirty="0">
                <a:latin typeface="Century Gothic"/>
                <a:ea typeface="ＭＳ 明朝"/>
                <a:cs typeface="Century Gothic"/>
              </a:rPr>
              <a:t>anticipatorie </a:t>
            </a:r>
            <a:r>
              <a:rPr lang="it-IT" sz="1100" dirty="0" smtClean="0">
                <a:latin typeface="Century Gothic"/>
                <a:ea typeface="ＭＳ 明朝"/>
                <a:cs typeface="Century Gothic"/>
              </a:rPr>
              <a:t>per  </a:t>
            </a:r>
            <a:r>
              <a:rPr lang="it-IT" sz="1100" dirty="0">
                <a:latin typeface="Century Gothic"/>
                <a:ea typeface="ＭＳ 明朝"/>
                <a:cs typeface="Century Gothic"/>
              </a:rPr>
              <a:t>nuovi concetti di prodotto e </a:t>
            </a:r>
            <a:r>
              <a:rPr lang="it-IT" sz="1100" dirty="0" smtClean="0">
                <a:latin typeface="Century Gothic"/>
                <a:ea typeface="ＭＳ 明朝"/>
                <a:cs typeface="Century Gothic"/>
              </a:rPr>
              <a:t>comunicazione:</a:t>
            </a:r>
          </a:p>
          <a:p>
            <a:pPr lvl="0" algn="just">
              <a:tabLst>
                <a:tab pos="457200" algn="l"/>
              </a:tabLst>
            </a:pPr>
            <a:endParaRPr lang="it-IT" sz="1100" dirty="0" smtClean="0">
              <a:latin typeface="Century Gothic"/>
              <a:ea typeface="ＭＳ 明朝"/>
              <a:cs typeface="Century Gothic"/>
            </a:endParaRPr>
          </a:p>
          <a:p>
            <a:pPr marL="177800" lvl="0" indent="-177800" algn="just">
              <a:buFontTx/>
              <a:buChar char="-"/>
              <a:tabLst>
                <a:tab pos="457200" algn="l"/>
              </a:tabLst>
            </a:pPr>
            <a:r>
              <a:rPr lang="it-IT" sz="11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SURROUNDING</a:t>
            </a:r>
            <a:r>
              <a:rPr lang="it-IT" sz="1100" dirty="0">
                <a:latin typeface="Century Gothic"/>
                <a:cs typeface="Century Gothic"/>
              </a:rPr>
              <a:t>: </a:t>
            </a:r>
            <a:r>
              <a:rPr lang="it-IT" sz="1100" dirty="0" smtClean="0">
                <a:latin typeface="Century Gothic"/>
                <a:cs typeface="Century Gothic"/>
              </a:rPr>
              <a:t>scenario conservativo, sia </a:t>
            </a:r>
            <a:r>
              <a:rPr lang="it-IT" sz="1100" dirty="0">
                <a:latin typeface="Century Gothic"/>
                <a:cs typeface="Century Gothic"/>
              </a:rPr>
              <a:t>tradizionale che </a:t>
            </a:r>
            <a:r>
              <a:rPr lang="it-IT" sz="1100" dirty="0" smtClean="0">
                <a:latin typeface="Century Gothic"/>
                <a:cs typeface="Century Gothic"/>
              </a:rPr>
              <a:t>rivoluzionario, basato sulla difesa radicale di quanto concerne vita </a:t>
            </a:r>
            <a:r>
              <a:rPr lang="it-IT" sz="1100" dirty="0">
                <a:latin typeface="Century Gothic"/>
                <a:cs typeface="Century Gothic"/>
              </a:rPr>
              <a:t>quotidiana, politica, sesso, religione, stile di </a:t>
            </a:r>
            <a:r>
              <a:rPr lang="it-IT" sz="1100" dirty="0" smtClean="0">
                <a:latin typeface="Century Gothic"/>
                <a:cs typeface="Century Gothic"/>
              </a:rPr>
              <a:t>vita, rispetto ai quali non si intende modificare i propri comportamenti . </a:t>
            </a:r>
            <a:r>
              <a:rPr lang="it-IT" sz="1000" i="1" dirty="0" smtClean="0">
                <a:latin typeface="Century Gothic"/>
                <a:ea typeface="Times New Roman"/>
                <a:cs typeface="Century Gothic"/>
              </a:rPr>
              <a:t>(</a:t>
            </a:r>
            <a:r>
              <a:rPr lang="it-IT" sz="1000" b="1" i="1" dirty="0" smtClean="0">
                <a:latin typeface="Century Gothic"/>
                <a:ea typeface="Times New Roman"/>
                <a:cs typeface="Century Gothic"/>
              </a:rPr>
              <a:t>Generazione X, </a:t>
            </a:r>
            <a:r>
              <a:rPr lang="it-IT" sz="1000" b="1" i="1" dirty="0" err="1" smtClean="0">
                <a:latin typeface="Century Gothic"/>
                <a:ea typeface="Times New Roman"/>
                <a:cs typeface="Century Gothic"/>
              </a:rPr>
              <a:t>Towering</a:t>
            </a:r>
            <a:r>
              <a:rPr lang="it-IT" sz="1000" b="1" i="1" dirty="0" smtClean="0">
                <a:latin typeface="Century Gothic"/>
                <a:ea typeface="Times New Roman"/>
                <a:cs typeface="Century Gothic"/>
              </a:rPr>
              <a:t>)</a:t>
            </a:r>
          </a:p>
          <a:p>
            <a:pPr marL="177800" lvl="0" indent="-177800" algn="just">
              <a:buFontTx/>
              <a:buChar char="-"/>
              <a:tabLst>
                <a:tab pos="457200" algn="l"/>
              </a:tabLst>
            </a:pPr>
            <a:endParaRPr lang="it-IT" sz="1100" dirty="0" smtClean="0">
              <a:latin typeface="Century Gothic"/>
              <a:ea typeface="Times New Roman"/>
              <a:cs typeface="Century Gothic"/>
            </a:endParaRPr>
          </a:p>
          <a:p>
            <a:pPr marL="171450" lvl="0" indent="-171450" algn="just">
              <a:buFontTx/>
              <a:buChar char="-"/>
              <a:tabLst>
                <a:tab pos="457200" algn="l"/>
              </a:tabLst>
            </a:pPr>
            <a:r>
              <a:rPr lang="it-IT" sz="1100" b="1" dirty="0" smtClean="0">
                <a:solidFill>
                  <a:srgbClr val="008000"/>
                </a:solidFill>
                <a:latin typeface="Century Gothic"/>
                <a:cs typeface="Century Gothic"/>
              </a:rPr>
              <a:t>PROJECTING</a:t>
            </a:r>
            <a:r>
              <a:rPr lang="it-IT" sz="1100" dirty="0" smtClean="0">
                <a:latin typeface="Century Gothic"/>
                <a:cs typeface="Century Gothic"/>
              </a:rPr>
              <a:t>: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cs typeface="Century Gothic"/>
              </a:rPr>
              <a:t>scenario </a:t>
            </a:r>
            <a:r>
              <a:rPr lang="it-IT" sz="1100" dirty="0">
                <a:solidFill>
                  <a:srgbClr val="000000"/>
                </a:solidFill>
                <a:latin typeface="Century Gothic"/>
                <a:cs typeface="Century Gothic"/>
              </a:rPr>
              <a:t>all’insegna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cs typeface="Century Gothic"/>
              </a:rPr>
              <a:t>dell’avvicendamento tra mondi</a:t>
            </a:r>
            <a:r>
              <a:rPr lang="it-IT" sz="1100" i="1" dirty="0">
                <a:solidFill>
                  <a:srgbClr val="000000"/>
                </a:solidFill>
                <a:latin typeface="Century Gothic"/>
                <a:ea typeface="Times New Roman"/>
                <a:cs typeface="Century Gothic"/>
              </a:rPr>
              <a:t> </a:t>
            </a:r>
            <a:r>
              <a:rPr lang="it-IT" sz="1100" i="1" dirty="0" smtClean="0">
                <a:solidFill>
                  <a:srgbClr val="000000"/>
                </a:solidFill>
                <a:latin typeface="Century Gothic"/>
                <a:ea typeface="Times New Roman"/>
                <a:cs typeface="Century Gothic"/>
              </a:rPr>
              <a:t>diversi. Dissolve la dimensione di persistenza ma favorisce l’intensità di relazioni vissute all’istante. I dispositivi digitali si fondono e dirigono l’esperienza di vita. </a:t>
            </a:r>
            <a:r>
              <a:rPr lang="it-IT" sz="1100" b="1" i="1" dirty="0" smtClean="0">
                <a:latin typeface="Century Gothic"/>
                <a:ea typeface="Times New Roman"/>
                <a:cs typeface="Century Gothic"/>
              </a:rPr>
              <a:t>(Generation </a:t>
            </a:r>
            <a:r>
              <a:rPr lang="it-IT" sz="1100" b="1" i="1" dirty="0" err="1" smtClean="0">
                <a:latin typeface="Century Gothic"/>
                <a:ea typeface="Times New Roman"/>
                <a:cs typeface="Century Gothic"/>
              </a:rPr>
              <a:t>Z</a:t>
            </a:r>
            <a:r>
              <a:rPr lang="it-IT" sz="1100" b="1" i="1" dirty="0" smtClean="0">
                <a:latin typeface="Century Gothic"/>
                <a:ea typeface="Times New Roman"/>
                <a:cs typeface="Century Gothic"/>
              </a:rPr>
              <a:t>, </a:t>
            </a:r>
            <a:r>
              <a:rPr lang="it-IT" sz="1100" b="1" i="1" dirty="0" err="1" smtClean="0">
                <a:latin typeface="Century Gothic"/>
                <a:ea typeface="Times New Roman"/>
                <a:cs typeface="Century Gothic"/>
              </a:rPr>
              <a:t>Impulsiveness</a:t>
            </a:r>
            <a:r>
              <a:rPr lang="it-IT" sz="1100" b="1" i="1" dirty="0" smtClean="0">
                <a:latin typeface="Century Gothic"/>
                <a:ea typeface="Times New Roman"/>
                <a:cs typeface="Century Gothic"/>
              </a:rPr>
              <a:t>)</a:t>
            </a:r>
          </a:p>
          <a:p>
            <a:pPr marL="171450" lvl="0" indent="-171450" algn="just">
              <a:buFontTx/>
              <a:buChar char="-"/>
              <a:tabLst>
                <a:tab pos="457200" algn="l"/>
              </a:tabLst>
            </a:pPr>
            <a:endParaRPr lang="it-IT" sz="1100" b="1" dirty="0" smtClean="0">
              <a:latin typeface="Century Gothic"/>
              <a:cs typeface="Century Gothic"/>
            </a:endParaRPr>
          </a:p>
          <a:p>
            <a:pPr marL="171450" lvl="0" indent="-171450" algn="just">
              <a:buFontTx/>
              <a:buChar char="-"/>
              <a:tabLst>
                <a:tab pos="457200" algn="l"/>
              </a:tabLst>
            </a:pPr>
            <a:r>
              <a:rPr lang="it-IT" sz="1100" b="1" dirty="0" smtClean="0">
                <a:solidFill>
                  <a:srgbClr val="660066"/>
                </a:solidFill>
                <a:latin typeface="Century Gothic"/>
                <a:cs typeface="Century Gothic"/>
              </a:rPr>
              <a:t>SCREENING: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cs typeface="Century Gothic"/>
              </a:rPr>
              <a:t>scenario volto al superamento dei problemi del mondo contemporaneo, e sensibile agli argomenti legati alla sostenibilità, cerca di invertire la rotta criticata,  non senza incongruenze. </a:t>
            </a:r>
            <a:r>
              <a:rPr lang="it-IT" sz="1100" b="1" i="1" dirty="0" smtClean="0">
                <a:latin typeface="Century Gothic"/>
                <a:ea typeface="Times New Roman"/>
                <a:cs typeface="Century Gothic"/>
              </a:rPr>
              <a:t>(Baby </a:t>
            </a:r>
            <a:r>
              <a:rPr lang="it-IT" sz="1100" b="1" i="1" dirty="0" err="1" smtClean="0">
                <a:latin typeface="Century Gothic"/>
                <a:ea typeface="Times New Roman"/>
                <a:cs typeface="Century Gothic"/>
              </a:rPr>
              <a:t>Boombers</a:t>
            </a:r>
            <a:r>
              <a:rPr lang="it-IT" sz="1100" b="1" i="1" dirty="0" smtClean="0">
                <a:latin typeface="Century Gothic"/>
                <a:ea typeface="Times New Roman"/>
                <a:cs typeface="Century Gothic"/>
              </a:rPr>
              <a:t>, </a:t>
            </a:r>
            <a:r>
              <a:rPr lang="it-IT" sz="1100" b="1" i="1" dirty="0" err="1" smtClean="0">
                <a:latin typeface="Century Gothic"/>
                <a:ea typeface="Times New Roman"/>
                <a:cs typeface="Century Gothic"/>
              </a:rPr>
              <a:t>Careful</a:t>
            </a:r>
            <a:r>
              <a:rPr lang="it-IT" sz="1100" b="1" i="1" dirty="0" smtClean="0">
                <a:latin typeface="Century Gothic"/>
                <a:ea typeface="Times New Roman"/>
                <a:cs typeface="Century Gothic"/>
              </a:rPr>
              <a:t>)</a:t>
            </a:r>
          </a:p>
          <a:p>
            <a:pPr marL="171450" lvl="0" indent="-171450" algn="just">
              <a:buFontTx/>
              <a:buChar char="-"/>
              <a:tabLst>
                <a:tab pos="457200" algn="l"/>
              </a:tabLst>
            </a:pPr>
            <a:endParaRPr lang="it-IT" sz="11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71450" lvl="0" indent="-171450" algn="just">
              <a:buFontTx/>
              <a:buChar char="-"/>
              <a:tabLst>
                <a:tab pos="457200" algn="l"/>
              </a:tabLst>
            </a:pPr>
            <a:r>
              <a:rPr lang="it-IT" sz="1100" b="1" dirty="0" smtClean="0">
                <a:solidFill>
                  <a:srgbClr val="3366FF"/>
                </a:solidFill>
                <a:latin typeface="Century Gothic"/>
                <a:cs typeface="Century Gothic"/>
              </a:rPr>
              <a:t>SHOWING: </a:t>
            </a:r>
            <a:r>
              <a:rPr lang="it-IT" sz="1100" dirty="0" smtClean="0">
                <a:solidFill>
                  <a:srgbClr val="3366FF"/>
                </a:solidFill>
                <a:latin typeface="Century Gothic"/>
                <a:cs typeface="Century Gothic"/>
              </a:rPr>
              <a:t> </a:t>
            </a:r>
            <a:r>
              <a:rPr lang="it-IT" sz="1100" dirty="0" smtClean="0">
                <a:latin typeface="Century Gothic"/>
                <a:cs typeface="Century Gothic"/>
              </a:rPr>
              <a:t>scenario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cs typeface="Century Gothic"/>
              </a:rPr>
              <a:t>proiettato verso un mondo nuovo, dove gli opposti trovano una mediazione: non importano le radici e tantomeno i principi, quanto l’entusiasmo di entrare in gioco </a:t>
            </a:r>
            <a:r>
              <a:rPr lang="it-IT" sz="1100" b="1" i="1" dirty="0" smtClean="0">
                <a:solidFill>
                  <a:srgbClr val="000000"/>
                </a:solidFill>
                <a:latin typeface="Century Gothic"/>
                <a:cs typeface="Century Gothic"/>
              </a:rPr>
              <a:t>(</a:t>
            </a:r>
            <a:r>
              <a:rPr lang="it-IT" sz="1100" b="1" i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Millenials</a:t>
            </a:r>
            <a:r>
              <a:rPr lang="it-IT" sz="1100" b="1" i="1" dirty="0" smtClean="0">
                <a:solidFill>
                  <a:srgbClr val="000000"/>
                </a:solidFill>
                <a:latin typeface="Century Gothic"/>
                <a:cs typeface="Century Gothic"/>
              </a:rPr>
              <a:t>, </a:t>
            </a:r>
            <a:r>
              <a:rPr lang="it-IT" sz="1100" b="1" i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Crossbreed</a:t>
            </a:r>
            <a:r>
              <a:rPr lang="it-IT" sz="1100" b="1" i="1" dirty="0" smtClean="0">
                <a:solidFill>
                  <a:srgbClr val="000000"/>
                </a:solidFill>
                <a:latin typeface="Century Gothic"/>
                <a:cs typeface="Century Gothic"/>
              </a:rPr>
              <a:t>)</a:t>
            </a:r>
            <a:endParaRPr lang="it-IT" sz="1100" b="1" i="1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631190" algn="just"/>
            <a:r>
              <a:rPr lang="it-IT" sz="1100" dirty="0">
                <a:solidFill>
                  <a:srgbClr val="000000"/>
                </a:solidFill>
                <a:latin typeface="Century Gothic"/>
                <a:ea typeface="Times New Roman"/>
                <a:cs typeface="Century Gothic"/>
              </a:rPr>
              <a:t> </a:t>
            </a:r>
            <a:endParaRPr lang="it-IT" sz="1100" dirty="0">
              <a:latin typeface="Century Gothic"/>
              <a:cs typeface="Century Gothic"/>
            </a:endParaRPr>
          </a:p>
          <a:p>
            <a:pPr lvl="0" algn="just">
              <a:tabLst>
                <a:tab pos="457200" algn="l"/>
              </a:tabLst>
            </a:pPr>
            <a:r>
              <a:rPr lang="it-IT" sz="1100" dirty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Per ognuno di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queste aree di nuova sensibilità, </a:t>
            </a:r>
            <a:r>
              <a:rPr lang="it-IT" sz="1100" dirty="0" err="1" smtClean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baba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cs typeface="Century Gothic"/>
              </a:rPr>
              <a:t>definisce le business </a:t>
            </a:r>
            <a:r>
              <a:rPr lang="it-IT" sz="1100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opportunities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cs typeface="Century Gothic"/>
              </a:rPr>
              <a:t> e un</a:t>
            </a:r>
            <a:r>
              <a:rPr lang="it-IT" sz="1100" dirty="0">
                <a:solidFill>
                  <a:srgbClr val="000000"/>
                </a:solidFill>
                <a:latin typeface="Century Gothic"/>
                <a:cs typeface="Century Gothic"/>
              </a:rPr>
              <a:t> target </a:t>
            </a:r>
            <a:r>
              <a:rPr lang="it-IT" sz="1100" dirty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di comunicazione elettivo da incrociare </a:t>
            </a:r>
            <a:r>
              <a:rPr lang="it-IT" sz="1100" dirty="0" smtClean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e </a:t>
            </a:r>
            <a:r>
              <a:rPr lang="it-IT" sz="1100" dirty="0">
                <a:solidFill>
                  <a:srgbClr val="000000"/>
                </a:solidFill>
                <a:latin typeface="Century Gothic"/>
                <a:ea typeface="ＭＳ 明朝"/>
                <a:cs typeface="Century Gothic"/>
              </a:rPr>
              <a:t>pesare nel rapporto ai target di vendita.</a:t>
            </a:r>
            <a:r>
              <a:rPr lang="it-IT" sz="1100" dirty="0">
                <a:latin typeface="Century Gothic"/>
                <a:cs typeface="Century Gothic"/>
              </a:rPr>
              <a:t> </a:t>
            </a:r>
            <a:r>
              <a:rPr lang="it-IT" sz="1100" dirty="0" smtClean="0">
                <a:latin typeface="Century Gothic"/>
                <a:cs typeface="Century Gothic"/>
              </a:rPr>
              <a:t>In </a:t>
            </a:r>
            <a:r>
              <a:rPr lang="it-IT" sz="1100" dirty="0">
                <a:latin typeface="Century Gothic"/>
                <a:cs typeface="Century Gothic"/>
              </a:rPr>
              <a:t>breve</a:t>
            </a:r>
            <a:r>
              <a:rPr lang="it-IT" sz="1100" dirty="0">
                <a:solidFill>
                  <a:srgbClr val="FF0000"/>
                </a:solidFill>
                <a:latin typeface="Century Gothic"/>
                <a:cs typeface="Century Gothic"/>
              </a:rPr>
              <a:t>: </a:t>
            </a:r>
            <a:r>
              <a:rPr lang="it-IT" sz="1100" b="1" dirty="0" err="1" smtClean="0">
                <a:solidFill>
                  <a:srgbClr val="FF0000"/>
                </a:solidFill>
                <a:latin typeface="Century Gothic"/>
                <a:cs typeface="Century Gothic"/>
              </a:rPr>
              <a:t>Defenders</a:t>
            </a:r>
            <a:r>
              <a:rPr lang="it-IT" sz="11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 (SURROUNDING)</a:t>
            </a:r>
            <a:r>
              <a:rPr lang="it-IT" sz="1100" dirty="0" smtClean="0">
                <a:latin typeface="Century Gothic"/>
                <a:cs typeface="Century Gothic"/>
              </a:rPr>
              <a:t>– </a:t>
            </a:r>
            <a:r>
              <a:rPr lang="it-IT" sz="1100" dirty="0">
                <a:latin typeface="Century Gothic"/>
                <a:cs typeface="Century Gothic"/>
              </a:rPr>
              <a:t>target </a:t>
            </a:r>
            <a:r>
              <a:rPr lang="it-IT" sz="1100" dirty="0" smtClean="0">
                <a:latin typeface="Century Gothic"/>
                <a:cs typeface="Century Gothic"/>
              </a:rPr>
              <a:t>rigido, si </a:t>
            </a:r>
            <a:r>
              <a:rPr lang="it-IT" sz="1100" dirty="0">
                <a:latin typeface="Century Gothic"/>
                <a:cs typeface="Century Gothic"/>
              </a:rPr>
              <a:t>riconosce </a:t>
            </a:r>
            <a:r>
              <a:rPr lang="it-IT" sz="1100" dirty="0" smtClean="0">
                <a:latin typeface="Century Gothic"/>
                <a:cs typeface="Century Gothic"/>
              </a:rPr>
              <a:t>insofferente ai cambiamenti </a:t>
            </a:r>
            <a:r>
              <a:rPr lang="it-IT" sz="1100" dirty="0">
                <a:latin typeface="Century Gothic"/>
                <a:cs typeface="Century Gothic"/>
              </a:rPr>
              <a:t>- </a:t>
            </a:r>
            <a:r>
              <a:rPr lang="it-IT" sz="1100" b="1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lang="it-IT" sz="1100" b="1" dirty="0" err="1" smtClean="0">
                <a:solidFill>
                  <a:srgbClr val="008000"/>
                </a:solidFill>
                <a:latin typeface="Century Gothic"/>
                <a:cs typeface="Century Gothic"/>
              </a:rPr>
              <a:t>Swappers</a:t>
            </a:r>
            <a:r>
              <a:rPr lang="it-IT" sz="1100" b="1" dirty="0" smtClean="0">
                <a:solidFill>
                  <a:srgbClr val="008000"/>
                </a:solidFill>
                <a:latin typeface="Century Gothic"/>
                <a:cs typeface="Century Gothic"/>
              </a:rPr>
              <a:t> (PROJECTING)</a:t>
            </a:r>
            <a:r>
              <a:rPr lang="it-IT" sz="1100" dirty="0" smtClean="0">
                <a:latin typeface="Century Gothic"/>
                <a:cs typeface="Century Gothic"/>
              </a:rPr>
              <a:t> – target scivoloso, difficile da confinare in un legame unico – </a:t>
            </a:r>
            <a:r>
              <a:rPr lang="it-IT" sz="1100" b="1" dirty="0" err="1" smtClean="0">
                <a:solidFill>
                  <a:srgbClr val="660066"/>
                </a:solidFill>
                <a:latin typeface="Century Gothic"/>
                <a:cs typeface="Century Gothic"/>
              </a:rPr>
              <a:t>Dribblers</a:t>
            </a:r>
            <a:r>
              <a:rPr lang="it-IT" sz="1100" b="1" dirty="0" smtClean="0">
                <a:solidFill>
                  <a:srgbClr val="660066"/>
                </a:solidFill>
                <a:latin typeface="Century Gothic"/>
                <a:cs typeface="Century Gothic"/>
              </a:rPr>
              <a:t> (SCREENING)</a:t>
            </a:r>
            <a:r>
              <a:rPr lang="it-IT" sz="1100" dirty="0" smtClean="0">
                <a:latin typeface="Century Gothic"/>
                <a:cs typeface="Century Gothic"/>
              </a:rPr>
              <a:t> – </a:t>
            </a:r>
            <a:r>
              <a:rPr lang="it-IT" sz="1100" dirty="0">
                <a:latin typeface="Century Gothic"/>
                <a:cs typeface="Century Gothic"/>
              </a:rPr>
              <a:t>target </a:t>
            </a:r>
            <a:r>
              <a:rPr lang="it-IT" sz="1100" dirty="0" smtClean="0">
                <a:latin typeface="Century Gothic"/>
                <a:cs typeface="Century Gothic"/>
              </a:rPr>
              <a:t>attento che </a:t>
            </a:r>
            <a:r>
              <a:rPr lang="it-IT" sz="1100" dirty="0">
                <a:latin typeface="Century Gothic"/>
                <a:cs typeface="Century Gothic"/>
              </a:rPr>
              <a:t>si </a:t>
            </a:r>
            <a:r>
              <a:rPr lang="it-IT" sz="1100" dirty="0" smtClean="0">
                <a:latin typeface="Century Gothic"/>
                <a:cs typeface="Century Gothic"/>
              </a:rPr>
              <a:t>prende cura delle cause in cui crede- </a:t>
            </a:r>
            <a:r>
              <a:rPr lang="it-IT" sz="1100" dirty="0">
                <a:latin typeface="Century Gothic"/>
                <a:cs typeface="Century Gothic"/>
              </a:rPr>
              <a:t>e infine </a:t>
            </a:r>
            <a:r>
              <a:rPr lang="it-IT" sz="1100" dirty="0" smtClean="0">
                <a:latin typeface="Century Gothic"/>
                <a:cs typeface="Century Gothic"/>
              </a:rPr>
              <a:t>– </a:t>
            </a:r>
            <a:r>
              <a:rPr lang="it-IT" sz="1100" b="1" dirty="0" err="1" smtClean="0">
                <a:solidFill>
                  <a:srgbClr val="3366FF"/>
                </a:solidFill>
                <a:latin typeface="Century Gothic"/>
                <a:cs typeface="Century Gothic"/>
              </a:rPr>
              <a:t>Explorers</a:t>
            </a:r>
            <a:r>
              <a:rPr lang="it-IT" sz="1100" dirty="0" smtClean="0">
                <a:solidFill>
                  <a:srgbClr val="3366FF"/>
                </a:solidFill>
                <a:latin typeface="Century Gothic"/>
                <a:cs typeface="Century Gothic"/>
              </a:rPr>
              <a:t> </a:t>
            </a:r>
            <a:r>
              <a:rPr lang="it-IT" sz="1100" b="1" dirty="0" smtClean="0">
                <a:solidFill>
                  <a:srgbClr val="3366FF"/>
                </a:solidFill>
                <a:latin typeface="Century Gothic"/>
                <a:cs typeface="Century Gothic"/>
              </a:rPr>
              <a:t>(SHOWING</a:t>
            </a:r>
            <a:r>
              <a:rPr lang="it-IT" sz="1100" dirty="0" smtClean="0">
                <a:solidFill>
                  <a:srgbClr val="3366FF"/>
                </a:solidFill>
                <a:latin typeface="Century Gothic"/>
                <a:cs typeface="Century Gothic"/>
              </a:rPr>
              <a:t>)</a:t>
            </a:r>
            <a:r>
              <a:rPr lang="it-IT" sz="1100" dirty="0" smtClean="0">
                <a:latin typeface="Century Gothic"/>
                <a:cs typeface="Century Gothic"/>
              </a:rPr>
              <a:t>– </a:t>
            </a:r>
            <a:r>
              <a:rPr lang="it-IT" sz="1100" dirty="0">
                <a:latin typeface="Century Gothic"/>
                <a:cs typeface="Century Gothic"/>
              </a:rPr>
              <a:t>target c</a:t>
            </a:r>
            <a:r>
              <a:rPr lang="it-IT" sz="1100" dirty="0" smtClean="0">
                <a:latin typeface="Century Gothic"/>
                <a:cs typeface="Century Gothic"/>
              </a:rPr>
              <a:t>reativo </a:t>
            </a:r>
            <a:r>
              <a:rPr lang="it-IT" sz="1100" dirty="0">
                <a:latin typeface="Century Gothic"/>
                <a:cs typeface="Century Gothic"/>
              </a:rPr>
              <a:t>e geniale, altamente </a:t>
            </a:r>
            <a:r>
              <a:rPr lang="it-IT" sz="1100" dirty="0" smtClean="0">
                <a:latin typeface="Century Gothic"/>
                <a:cs typeface="Century Gothic"/>
              </a:rPr>
              <a:t>impegnato </a:t>
            </a:r>
            <a:r>
              <a:rPr lang="it-IT" sz="1100" dirty="0">
                <a:latin typeface="Century Gothic"/>
                <a:cs typeface="Century Gothic"/>
              </a:rPr>
              <a:t>a rendere possibile un nuovo paradigma socio-culturale, un </a:t>
            </a:r>
            <a:r>
              <a:rPr lang="it-IT" sz="1100" dirty="0" smtClean="0">
                <a:latin typeface="Century Gothic"/>
                <a:cs typeface="Century Gothic"/>
              </a:rPr>
              <a:t>ibrido</a:t>
            </a:r>
            <a:r>
              <a:rPr lang="it-IT" sz="1100" dirty="0">
                <a:latin typeface="Century Gothic"/>
                <a:cs typeface="Century Gothic"/>
              </a:rPr>
              <a:t>.</a:t>
            </a:r>
            <a:endParaRPr lang="it-IT" sz="1100" dirty="0">
              <a:effectLst/>
              <a:latin typeface="Century Gothic"/>
              <a:cs typeface="Century Gothic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057009" y="9040538"/>
            <a:ext cx="2994863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endParaRPr lang="it-IT" sz="9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80000"/>
              </a:lnSpc>
            </a:pP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baba</a:t>
            </a: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srl</a:t>
            </a:r>
            <a:r>
              <a:rPr lang="it-IT" sz="9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- ricerche e scenari di mercato</a:t>
            </a:r>
          </a:p>
          <a:p>
            <a:pPr algn="ctr">
              <a:lnSpc>
                <a:spcPct val="80000"/>
              </a:lnSpc>
            </a:pPr>
            <a:r>
              <a:rPr lang="it-IT" sz="900" dirty="0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orso magenta, 31</a:t>
            </a:r>
          </a:p>
          <a:p>
            <a:pPr algn="ctr">
              <a:lnSpc>
                <a:spcPct val="80000"/>
              </a:lnSpc>
            </a:pP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20123 Milano </a:t>
            </a:r>
            <a:endParaRPr lang="it-IT" sz="90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80000"/>
              </a:lnSpc>
            </a:pPr>
            <a:r>
              <a:rPr lang="it-IT" sz="900" dirty="0" smtClean="0">
                <a:solidFill>
                  <a:srgbClr val="FFFFFF"/>
                </a:solidFill>
                <a:latin typeface="Century Gothic"/>
                <a:cs typeface="Century Gothic"/>
              </a:rPr>
              <a:t>tel. +39 02 83241678</a:t>
            </a:r>
          </a:p>
          <a:p>
            <a:pPr algn="ctr">
              <a:lnSpc>
                <a:spcPct val="80000"/>
              </a:lnSpc>
            </a:pP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babaconsulting.com</a:t>
            </a:r>
            <a:endParaRPr lang="it-IT" sz="9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80000"/>
              </a:lnSpc>
            </a:pPr>
            <a:r>
              <a:rPr lang="it-IT" sz="9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baba@babaconsulting.com</a:t>
            </a:r>
            <a:endParaRPr lang="it-IT" sz="9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endParaRPr lang="it-IT" sz="900" dirty="0"/>
          </a:p>
        </p:txBody>
      </p:sp>
      <p:pic>
        <p:nvPicPr>
          <p:cNvPr id="13" name="Immagine 12" descr="baba_logo nero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1" y="54539"/>
            <a:ext cx="1372819" cy="781087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418220" y="78402"/>
            <a:ext cx="34397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28 gennaio 2016, h.17:00</a:t>
            </a:r>
          </a:p>
          <a:p>
            <a:pPr algn="r"/>
            <a:r>
              <a:rPr lang="it-IT" sz="1600" dirty="0" smtClean="0">
                <a:solidFill>
                  <a:schemeClr val="bg1"/>
                </a:solidFill>
                <a:latin typeface="Century Gothic"/>
                <a:cs typeface="Century Gothic"/>
              </a:rPr>
              <a:t>c/o baba</a:t>
            </a:r>
          </a:p>
          <a:p>
            <a:pPr algn="r"/>
            <a:r>
              <a:rPr lang="it-IT" sz="1600" dirty="0" smtClean="0">
                <a:solidFill>
                  <a:schemeClr val="bg1"/>
                </a:solidFill>
                <a:latin typeface="Century Gothic"/>
                <a:cs typeface="Century Gothic"/>
              </a:rPr>
              <a:t>Corso Magenta, 31 - Milano</a:t>
            </a:r>
            <a:endParaRPr lang="it-IT" sz="16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5234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</TotalTime>
  <Words>265</Words>
  <Application>Microsoft Macintosh PowerPoint</Application>
  <PresentationFormat>A4 (21x29,7 cm)</PresentationFormat>
  <Paragraphs>53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di PowerPoint</vt:lpstr>
      <vt:lpstr>Presentazione di PowerPoint</vt:lpstr>
    </vt:vector>
  </TitlesOfParts>
  <Company>baba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.</dc:creator>
  <cp:lastModifiedBy>baba</cp:lastModifiedBy>
  <cp:revision>169</cp:revision>
  <cp:lastPrinted>2016-01-15T11:39:15Z</cp:lastPrinted>
  <dcterms:created xsi:type="dcterms:W3CDTF">2014-03-20T14:29:08Z</dcterms:created>
  <dcterms:modified xsi:type="dcterms:W3CDTF">2016-01-15T11:39:18Z</dcterms:modified>
</cp:coreProperties>
</file>